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6858000" cx="12192000"/>
  <p:notesSz cx="6858000" cy="9144000"/>
  <p:embeddedFontLst>
    <p:embeddedFont>
      <p:font typeface="Poppins"/>
      <p:regular r:id="rId19"/>
      <p:bold r:id="rId20"/>
      <p:italic r:id="rId21"/>
      <p:boldItalic r:id="rId22"/>
    </p:embeddedFont>
    <p:embeddedFont>
      <p:font typeface="Lato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-bold.fntdata"/><Relationship Id="rId22" Type="http://schemas.openxmlformats.org/officeDocument/2006/relationships/font" Target="fonts/Poppins-boldItalic.fntdata"/><Relationship Id="rId21" Type="http://schemas.openxmlformats.org/officeDocument/2006/relationships/font" Target="fonts/Poppins-italic.fntdata"/><Relationship Id="rId24" Type="http://schemas.openxmlformats.org/officeDocument/2006/relationships/font" Target="fonts/Lato-bold.fntdata"/><Relationship Id="rId23" Type="http://schemas.openxmlformats.org/officeDocument/2006/relationships/font" Target="fonts/La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ato-boldItalic.fntdata"/><Relationship Id="rId25" Type="http://schemas.openxmlformats.org/officeDocument/2006/relationships/font" Target="fonts/La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Poppins-regular.fntdata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c579c51cbf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c579c51cbf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c579c51cbf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c579c51cb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1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5.png"/><Relationship Id="rId5" Type="http://schemas.openxmlformats.org/officeDocument/2006/relationships/image" Target="../media/image36.png"/><Relationship Id="rId6" Type="http://schemas.openxmlformats.org/officeDocument/2006/relationships/image" Target="../media/image6.png"/><Relationship Id="rId7" Type="http://schemas.openxmlformats.org/officeDocument/2006/relationships/image" Target="../media/image4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13.png"/><Relationship Id="rId7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29.png"/><Relationship Id="rId5" Type="http://schemas.openxmlformats.org/officeDocument/2006/relationships/image" Target="../media/image25.png"/><Relationship Id="rId6" Type="http://schemas.openxmlformats.org/officeDocument/2006/relationships/image" Target="../media/image37.png"/><Relationship Id="rId7" Type="http://schemas.openxmlformats.org/officeDocument/2006/relationships/image" Target="../media/image3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23.png"/><Relationship Id="rId9" Type="http://schemas.openxmlformats.org/officeDocument/2006/relationships/image" Target="../media/image24.png"/><Relationship Id="rId5" Type="http://schemas.openxmlformats.org/officeDocument/2006/relationships/image" Target="../media/image22.png"/><Relationship Id="rId6" Type="http://schemas.openxmlformats.org/officeDocument/2006/relationships/image" Target="../media/image27.png"/><Relationship Id="rId7" Type="http://schemas.openxmlformats.org/officeDocument/2006/relationships/image" Target="../media/image21.png"/><Relationship Id="rId8" Type="http://schemas.openxmlformats.org/officeDocument/2006/relationships/image" Target="../media/image2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image" Target="../media/image32.png"/><Relationship Id="rId5" Type="http://schemas.openxmlformats.org/officeDocument/2006/relationships/image" Target="../media/image28.png"/><Relationship Id="rId6" Type="http://schemas.openxmlformats.org/officeDocument/2006/relationships/image" Target="../media/image26.png"/><Relationship Id="rId7" Type="http://schemas.openxmlformats.org/officeDocument/2006/relationships/image" Target="../media/image31.png"/><Relationship Id="rId8" Type="http://schemas.openxmlformats.org/officeDocument/2006/relationships/image" Target="../media/image3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33.jpg"/><Relationship Id="rId5" Type="http://schemas.openxmlformats.org/officeDocument/2006/relationships/image" Target="../media/image38.jpg"/><Relationship Id="rId6" Type="http://schemas.openxmlformats.org/officeDocument/2006/relationships/image" Target="../media/image39.jpg"/><Relationship Id="rId7" Type="http://schemas.openxmlformats.org/officeDocument/2006/relationships/image" Target="../media/image3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F5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5" name="Google Shape;8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00375" y="2762101"/>
            <a:ext cx="6191250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295275" y="643666"/>
            <a:ext cx="11601600" cy="15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2C5234"/>
                </a:solidFill>
                <a:latin typeface="Poppins"/>
                <a:ea typeface="Poppins"/>
                <a:cs typeface="Poppins"/>
                <a:sym typeface="Poppins"/>
              </a:rPr>
              <a:t>Planting the Seeds of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800" u="none" cap="none" strike="noStrike">
                <a:solidFill>
                  <a:srgbClr val="2C5234"/>
                </a:solidFill>
                <a:latin typeface="Poppins"/>
                <a:ea typeface="Poppins"/>
                <a:cs typeface="Poppins"/>
                <a:sym typeface="Poppins"/>
              </a:rPr>
              <a:t> Our Future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1809750" y="2293258"/>
            <a:ext cx="8572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84315"/>
                </a:solidFill>
                <a:latin typeface="Lato"/>
                <a:ea typeface="Lato"/>
                <a:cs typeface="Lato"/>
                <a:sym typeface="Lato"/>
              </a:rPr>
              <a:t>A Practical Guide to Financial Empowerment</a:t>
            </a:r>
            <a:endParaRPr/>
          </a:p>
        </p:txBody>
      </p:sp>
      <p:pic>
        <p:nvPicPr>
          <p:cNvPr descr="image.png" id="88" name="Google Shape;88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14675" y="2876401"/>
            <a:ext cx="5962650" cy="339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 title="Logos-01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2265409" cy="104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 title="Swachh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643200" y="-5"/>
            <a:ext cx="2548809" cy="1047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eautify this slide" id="95" name="Google Shape;9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7625" y="0"/>
            <a:ext cx="122872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eautify this slide" id="100" name="Google Shape;10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7625" y="0"/>
            <a:ext cx="122872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F5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05" name="Google Shape;10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6"/>
          <p:cNvSpPr txBox="1"/>
          <p:nvPr/>
        </p:nvSpPr>
        <p:spPr>
          <a:xfrm>
            <a:off x="762000" y="1258341"/>
            <a:ext cx="5000700" cy="6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2C5234"/>
                </a:solidFill>
                <a:latin typeface="Poppins"/>
                <a:ea typeface="Poppins"/>
                <a:cs typeface="Poppins"/>
                <a:sym typeface="Poppins"/>
              </a:rPr>
              <a:t>PAY YOURSELF FIRST</a:t>
            </a:r>
            <a:endParaRPr/>
          </a:p>
        </p:txBody>
      </p:sp>
      <p:sp>
        <p:nvSpPr>
          <p:cNvPr id="107" name="Google Shape;107;p16"/>
          <p:cNvSpPr/>
          <p:nvPr/>
        </p:nvSpPr>
        <p:spPr>
          <a:xfrm>
            <a:off x="571500" y="1258341"/>
            <a:ext cx="95400" cy="619200"/>
          </a:xfrm>
          <a:prstGeom prst="rect">
            <a:avLst/>
          </a:prstGeom>
          <a:solidFill>
            <a:srgbClr val="D8431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6"/>
          <p:cNvSpPr txBox="1"/>
          <p:nvPr/>
        </p:nvSpPr>
        <p:spPr>
          <a:xfrm>
            <a:off x="571500" y="2458491"/>
            <a:ext cx="4953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D84315"/>
                </a:solidFill>
                <a:latin typeface="Lato"/>
                <a:ea typeface="Lato"/>
                <a:cs typeface="Lato"/>
                <a:sym typeface="Lato"/>
              </a:rPr>
              <a:t>The Golden Rule:</a:t>
            </a:r>
            <a:endParaRPr sz="3200"/>
          </a:p>
        </p:txBody>
      </p:sp>
      <p:sp>
        <p:nvSpPr>
          <p:cNvPr id="109" name="Google Shape;109;p16"/>
          <p:cNvSpPr txBox="1"/>
          <p:nvPr/>
        </p:nvSpPr>
        <p:spPr>
          <a:xfrm>
            <a:off x="571500" y="3194025"/>
            <a:ext cx="3881100" cy="24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Do not save what is left after spending; spend what is left after saving. Even tiny amounts saved regularly build a family safety net.</a:t>
            </a:r>
            <a:endParaRPr sz="2400"/>
          </a:p>
        </p:txBody>
      </p:sp>
      <p:pic>
        <p:nvPicPr>
          <p:cNvPr descr="Beautify this slide" id="110" name="Google Shape;110;p16"/>
          <p:cNvPicPr preferRelativeResize="0"/>
          <p:nvPr/>
        </p:nvPicPr>
        <p:blipFill rotWithShape="1">
          <a:blip r:embed="rId4">
            <a:alphaModFix/>
          </a:blip>
          <a:srcRect b="18931" l="22230" r="22347" t="29850"/>
          <a:stretch/>
        </p:blipFill>
        <p:spPr>
          <a:xfrm>
            <a:off x="4906525" y="2119500"/>
            <a:ext cx="6810226" cy="3512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F5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15" name="Google Shape;11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7"/>
          <p:cNvSpPr txBox="1"/>
          <p:nvPr/>
        </p:nvSpPr>
        <p:spPr>
          <a:xfrm>
            <a:off x="428125" y="1663175"/>
            <a:ext cx="5238900" cy="1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Through the </a:t>
            </a:r>
            <a:r>
              <a:rPr b="1" i="0" lang="en-US" sz="240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Pradhan Mantri Jan-Dhan Yojana (PMJDY)</a:t>
            </a:r>
            <a:r>
              <a:rPr b="0" i="0" lang="en-US" sz="240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, every adult has the right to a basic banking account.</a:t>
            </a:r>
            <a:endParaRPr sz="2400"/>
          </a:p>
        </p:txBody>
      </p:sp>
      <p:sp>
        <p:nvSpPr>
          <p:cNvPr id="117" name="Google Shape;117;p17"/>
          <p:cNvSpPr txBox="1"/>
          <p:nvPr/>
        </p:nvSpPr>
        <p:spPr>
          <a:xfrm>
            <a:off x="1476413" y="3438805"/>
            <a:ext cx="4333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Interest on deposit &amp; safe storage.</a:t>
            </a:r>
            <a:endParaRPr sz="2000"/>
          </a:p>
        </p:txBody>
      </p:sp>
      <p:sp>
        <p:nvSpPr>
          <p:cNvPr id="118" name="Google Shape;118;p17"/>
          <p:cNvSpPr txBox="1"/>
          <p:nvPr/>
        </p:nvSpPr>
        <p:spPr>
          <a:xfrm>
            <a:off x="1476375" y="4118520"/>
            <a:ext cx="4333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Accidental &amp; Life insurance cover.</a:t>
            </a:r>
            <a:endParaRPr sz="2000"/>
          </a:p>
        </p:txBody>
      </p:sp>
      <p:sp>
        <p:nvSpPr>
          <p:cNvPr id="119" name="Google Shape;119;p17"/>
          <p:cNvSpPr txBox="1"/>
          <p:nvPr/>
        </p:nvSpPr>
        <p:spPr>
          <a:xfrm>
            <a:off x="1476375" y="4793192"/>
            <a:ext cx="4333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Universal access to credit and pension.</a:t>
            </a:r>
            <a:endParaRPr sz="2000"/>
          </a:p>
        </p:txBody>
      </p:sp>
      <p:pic>
        <p:nvPicPr>
          <p:cNvPr descr="image.png" id="120" name="Google Shape;120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2000" y="3338576"/>
            <a:ext cx="514350" cy="5294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1" name="Google Shape;121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2250" y="3899675"/>
            <a:ext cx="672200" cy="619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2" name="Google Shape;122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62000" y="4692851"/>
            <a:ext cx="514350" cy="529478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7"/>
          <p:cNvSpPr txBox="1"/>
          <p:nvPr/>
        </p:nvSpPr>
        <p:spPr>
          <a:xfrm>
            <a:off x="762000" y="5715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2C5234"/>
                </a:solidFill>
                <a:latin typeface="Poppins"/>
                <a:ea typeface="Poppins"/>
                <a:cs typeface="Poppins"/>
                <a:sym typeface="Poppins"/>
              </a:rPr>
              <a:t>A SAFE HOME FOR YOUR HARD WORK</a:t>
            </a:r>
            <a:endParaRPr/>
          </a:p>
        </p:txBody>
      </p:sp>
      <p:sp>
        <p:nvSpPr>
          <p:cNvPr id="124" name="Google Shape;124;p17"/>
          <p:cNvSpPr/>
          <p:nvPr/>
        </p:nvSpPr>
        <p:spPr>
          <a:xfrm>
            <a:off x="571500" y="571500"/>
            <a:ext cx="95250" cy="619125"/>
          </a:xfrm>
          <a:prstGeom prst="rect">
            <a:avLst/>
          </a:prstGeom>
          <a:solidFill>
            <a:srgbClr val="D8431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5" name="Google Shape;125;p17" title="J_K_bank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01175" y="1808125"/>
            <a:ext cx="5723625" cy="37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F5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30" name="Google Shape;13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1" name="Google Shape;131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245072"/>
            <a:ext cx="5238750" cy="33203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2" name="Google Shape;132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81750" y="2245072"/>
            <a:ext cx="5238750" cy="332035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8"/>
          <p:cNvSpPr txBox="1"/>
          <p:nvPr/>
        </p:nvSpPr>
        <p:spPr>
          <a:xfrm>
            <a:off x="860583" y="3578572"/>
            <a:ext cx="466058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50" u="none" cap="none" strike="noStrike">
                <a:solidFill>
                  <a:srgbClr val="2C5234"/>
                </a:solidFill>
                <a:latin typeface="Poppins"/>
                <a:ea typeface="Poppins"/>
                <a:cs typeface="Poppins"/>
                <a:sym typeface="Poppins"/>
              </a:rPr>
              <a:t>Good Debt</a:t>
            </a:r>
            <a:endParaRPr/>
          </a:p>
        </p:txBody>
      </p:sp>
      <p:sp>
        <p:nvSpPr>
          <p:cNvPr id="134" name="Google Shape;134;p18"/>
          <p:cNvSpPr txBox="1"/>
          <p:nvPr/>
        </p:nvSpPr>
        <p:spPr>
          <a:xfrm>
            <a:off x="971550" y="4369147"/>
            <a:ext cx="4438650" cy="586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Investment that produces wealth. Example: PMMY loan for business or child's education.</a:t>
            </a:r>
            <a:endParaRPr/>
          </a:p>
        </p:txBody>
      </p:sp>
      <p:sp>
        <p:nvSpPr>
          <p:cNvPr id="135" name="Google Shape;135;p18"/>
          <p:cNvSpPr txBox="1"/>
          <p:nvPr/>
        </p:nvSpPr>
        <p:spPr>
          <a:xfrm>
            <a:off x="6670833" y="3578572"/>
            <a:ext cx="466058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50" u="none" cap="none" strike="noStrike">
                <a:solidFill>
                  <a:srgbClr val="2C5234"/>
                </a:solidFill>
                <a:latin typeface="Poppins"/>
                <a:ea typeface="Poppins"/>
                <a:cs typeface="Poppins"/>
                <a:sym typeface="Poppins"/>
              </a:rPr>
              <a:t>Bad Debt</a:t>
            </a:r>
            <a:endParaRPr/>
          </a:p>
        </p:txBody>
      </p:sp>
      <p:sp>
        <p:nvSpPr>
          <p:cNvPr id="136" name="Google Shape;136;p18"/>
          <p:cNvSpPr txBox="1"/>
          <p:nvPr/>
        </p:nvSpPr>
        <p:spPr>
          <a:xfrm>
            <a:off x="6781800" y="4369147"/>
            <a:ext cx="4438650" cy="586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Borrowing for things that lose value or to cover daily consumption expenses.</a:t>
            </a:r>
            <a:endParaRPr/>
          </a:p>
        </p:txBody>
      </p:sp>
      <p:pic>
        <p:nvPicPr>
          <p:cNvPr descr="image.png" id="137" name="Google Shape;137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867025" y="2768947"/>
            <a:ext cx="6477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8" name="Google Shape;138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7275" y="2768947"/>
            <a:ext cx="6477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8"/>
          <p:cNvSpPr txBox="1"/>
          <p:nvPr/>
        </p:nvSpPr>
        <p:spPr>
          <a:xfrm>
            <a:off x="762000" y="5715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2C5234"/>
                </a:solidFill>
                <a:latin typeface="Poppins"/>
                <a:ea typeface="Poppins"/>
                <a:cs typeface="Poppins"/>
                <a:sym typeface="Poppins"/>
              </a:rPr>
              <a:t>SMART BORROWING</a:t>
            </a:r>
            <a:endParaRPr/>
          </a:p>
        </p:txBody>
      </p:sp>
      <p:sp>
        <p:nvSpPr>
          <p:cNvPr id="140" name="Google Shape;140;p18"/>
          <p:cNvSpPr/>
          <p:nvPr/>
        </p:nvSpPr>
        <p:spPr>
          <a:xfrm>
            <a:off x="571500" y="571500"/>
            <a:ext cx="95250" cy="619125"/>
          </a:xfrm>
          <a:prstGeom prst="rect">
            <a:avLst/>
          </a:prstGeom>
          <a:solidFill>
            <a:srgbClr val="D8431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F5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45" name="Google Shape;14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6" name="Google Shape;146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155477"/>
            <a:ext cx="3492549" cy="34993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7" name="Google Shape;147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49799" y="2155477"/>
            <a:ext cx="3492549" cy="34993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8" name="Google Shape;148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128099" y="2155477"/>
            <a:ext cx="3492549" cy="349939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9"/>
          <p:cNvSpPr txBox="1"/>
          <p:nvPr/>
        </p:nvSpPr>
        <p:spPr>
          <a:xfrm>
            <a:off x="904238" y="2555527"/>
            <a:ext cx="282707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50" u="none" cap="none" strike="noStrike">
                <a:solidFill>
                  <a:srgbClr val="2C5234"/>
                </a:solidFill>
                <a:latin typeface="Poppins"/>
                <a:ea typeface="Poppins"/>
                <a:cs typeface="Poppins"/>
                <a:sym typeface="Poppins"/>
              </a:rPr>
              <a:t>Short-Term</a:t>
            </a:r>
            <a:endParaRPr/>
          </a:p>
        </p:txBody>
      </p:sp>
      <p:sp>
        <p:nvSpPr>
          <p:cNvPr id="150" name="Google Shape;150;p19"/>
          <p:cNvSpPr txBox="1"/>
          <p:nvPr/>
        </p:nvSpPr>
        <p:spPr>
          <a:xfrm>
            <a:off x="971550" y="3346102"/>
            <a:ext cx="2692449" cy="586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Buying a motorbike or tool in 10 months.</a:t>
            </a:r>
            <a:endParaRPr/>
          </a:p>
        </p:txBody>
      </p:sp>
      <p:sp>
        <p:nvSpPr>
          <p:cNvPr id="151" name="Google Shape;151;p19"/>
          <p:cNvSpPr/>
          <p:nvPr/>
        </p:nvSpPr>
        <p:spPr>
          <a:xfrm>
            <a:off x="1779240" y="4332833"/>
            <a:ext cx="1076920" cy="19050"/>
          </a:xfrm>
          <a:prstGeom prst="rect">
            <a:avLst/>
          </a:prstGeom>
          <a:solidFill>
            <a:srgbClr val="C8E6C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9"/>
          <p:cNvSpPr txBox="1"/>
          <p:nvPr/>
        </p:nvSpPr>
        <p:spPr>
          <a:xfrm>
            <a:off x="971550" y="4751933"/>
            <a:ext cx="2692449" cy="2933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Goal: Rs. 50,000</a:t>
            </a:r>
            <a:endParaRPr/>
          </a:p>
        </p:txBody>
      </p:sp>
      <p:sp>
        <p:nvSpPr>
          <p:cNvPr id="153" name="Google Shape;153;p19"/>
          <p:cNvSpPr txBox="1"/>
          <p:nvPr/>
        </p:nvSpPr>
        <p:spPr>
          <a:xfrm>
            <a:off x="4682538" y="2555527"/>
            <a:ext cx="282707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50" u="none" cap="none" strike="noStrike">
                <a:solidFill>
                  <a:srgbClr val="2C5234"/>
                </a:solidFill>
                <a:latin typeface="Poppins"/>
                <a:ea typeface="Poppins"/>
                <a:cs typeface="Poppins"/>
                <a:sym typeface="Poppins"/>
              </a:rPr>
              <a:t>Medium-Term</a:t>
            </a:r>
            <a:endParaRPr/>
          </a:p>
        </p:txBody>
      </p:sp>
      <p:sp>
        <p:nvSpPr>
          <p:cNvPr id="154" name="Google Shape;154;p19"/>
          <p:cNvSpPr txBox="1"/>
          <p:nvPr/>
        </p:nvSpPr>
        <p:spPr>
          <a:xfrm>
            <a:off x="4749849" y="3346102"/>
            <a:ext cx="2692449" cy="586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Saving for significant home repairs or expansion.</a:t>
            </a:r>
            <a:endParaRPr/>
          </a:p>
        </p:txBody>
      </p:sp>
      <p:sp>
        <p:nvSpPr>
          <p:cNvPr id="155" name="Google Shape;155;p19"/>
          <p:cNvSpPr txBox="1"/>
          <p:nvPr/>
        </p:nvSpPr>
        <p:spPr>
          <a:xfrm>
            <a:off x="8460837" y="2555527"/>
            <a:ext cx="282707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50" u="none" cap="none" strike="noStrike">
                <a:solidFill>
                  <a:srgbClr val="2C5234"/>
                </a:solidFill>
                <a:latin typeface="Poppins"/>
                <a:ea typeface="Poppins"/>
                <a:cs typeface="Poppins"/>
                <a:sym typeface="Poppins"/>
              </a:rPr>
              <a:t>Long-Term</a:t>
            </a:r>
            <a:endParaRPr/>
          </a:p>
        </p:txBody>
      </p:sp>
      <p:sp>
        <p:nvSpPr>
          <p:cNvPr id="156" name="Google Shape;156;p19"/>
          <p:cNvSpPr txBox="1"/>
          <p:nvPr/>
        </p:nvSpPr>
        <p:spPr>
          <a:xfrm>
            <a:off x="8528149" y="3346102"/>
            <a:ext cx="2692449" cy="586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Saving for a secure and dignified retirement.</a:t>
            </a:r>
            <a:endParaRPr/>
          </a:p>
        </p:txBody>
      </p:sp>
      <p:sp>
        <p:nvSpPr>
          <p:cNvPr id="157" name="Google Shape;157;p19"/>
          <p:cNvSpPr txBox="1"/>
          <p:nvPr/>
        </p:nvSpPr>
        <p:spPr>
          <a:xfrm>
            <a:off x="762000" y="5715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2C5234"/>
                </a:solidFill>
                <a:latin typeface="Poppins"/>
                <a:ea typeface="Poppins"/>
                <a:cs typeface="Poppins"/>
                <a:sym typeface="Poppins"/>
              </a:rPr>
              <a:t>GROW YOUR FUTURE: SMART GOALS</a:t>
            </a:r>
            <a:endParaRPr/>
          </a:p>
        </p:txBody>
      </p:sp>
      <p:sp>
        <p:nvSpPr>
          <p:cNvPr id="158" name="Google Shape;158;p19"/>
          <p:cNvSpPr/>
          <p:nvPr/>
        </p:nvSpPr>
        <p:spPr>
          <a:xfrm>
            <a:off x="571500" y="571500"/>
            <a:ext cx="95250" cy="619125"/>
          </a:xfrm>
          <a:prstGeom prst="rect">
            <a:avLst/>
          </a:prstGeom>
          <a:solidFill>
            <a:srgbClr val="D8431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F5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63" name="Google Shape;16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4" name="Google Shape;164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1524000"/>
            <a:ext cx="11049000" cy="4762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0"/>
          <p:cNvSpPr txBox="1"/>
          <p:nvPr/>
        </p:nvSpPr>
        <p:spPr>
          <a:xfrm>
            <a:off x="571500" y="2268884"/>
            <a:ext cx="11049000" cy="2933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Inflation:</a:t>
            </a:r>
            <a:r>
              <a:rPr b="0" i="0" lang="en-US" sz="165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 Why your money must grow faster than rising prices.</a:t>
            </a:r>
            <a:endParaRPr/>
          </a:p>
        </p:txBody>
      </p:sp>
      <p:sp>
        <p:nvSpPr>
          <p:cNvPr id="166" name="Google Shape;166;p20"/>
          <p:cNvSpPr txBox="1"/>
          <p:nvPr/>
        </p:nvSpPr>
        <p:spPr>
          <a:xfrm>
            <a:off x="571500" y="5248275"/>
            <a:ext cx="11049000" cy="2933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65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The food didn't get bigger; your money just became less powerful.</a:t>
            </a:r>
            <a:endParaRPr/>
          </a:p>
        </p:txBody>
      </p:sp>
      <p:sp>
        <p:nvSpPr>
          <p:cNvPr id="167" name="Google Shape;167;p20"/>
          <p:cNvSpPr txBox="1"/>
          <p:nvPr/>
        </p:nvSpPr>
        <p:spPr>
          <a:xfrm>
            <a:off x="762000" y="5715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2C5234"/>
                </a:solidFill>
                <a:latin typeface="Poppins"/>
                <a:ea typeface="Poppins"/>
                <a:cs typeface="Poppins"/>
                <a:sym typeface="Poppins"/>
              </a:rPr>
              <a:t>DEFEATING THE INVISIBLE THIEF</a:t>
            </a:r>
            <a:endParaRPr/>
          </a:p>
        </p:txBody>
      </p:sp>
      <p:sp>
        <p:nvSpPr>
          <p:cNvPr id="168" name="Google Shape;168;p20"/>
          <p:cNvSpPr/>
          <p:nvPr/>
        </p:nvSpPr>
        <p:spPr>
          <a:xfrm>
            <a:off x="571500" y="571500"/>
            <a:ext cx="95250" cy="619125"/>
          </a:xfrm>
          <a:prstGeom prst="rect">
            <a:avLst/>
          </a:prstGeom>
          <a:solidFill>
            <a:srgbClr val="D8431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F5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73" name="Google Shape;17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4" name="Google Shape;174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273647"/>
            <a:ext cx="5381625" cy="32632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5" name="Google Shape;175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38875" y="2273647"/>
            <a:ext cx="5381625" cy="326320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1"/>
          <p:cNvSpPr txBox="1"/>
          <p:nvPr/>
        </p:nvSpPr>
        <p:spPr>
          <a:xfrm>
            <a:off x="857011" y="3549997"/>
            <a:ext cx="4810601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50" u="none" cap="none" strike="noStrike">
                <a:solidFill>
                  <a:srgbClr val="2C5234"/>
                </a:solidFill>
                <a:latin typeface="Poppins"/>
                <a:ea typeface="Poppins"/>
                <a:cs typeface="Poppins"/>
                <a:sym typeface="Poppins"/>
              </a:rPr>
              <a:t>Post Office Savings</a:t>
            </a:r>
            <a:endParaRPr/>
          </a:p>
        </p:txBody>
      </p:sp>
      <p:sp>
        <p:nvSpPr>
          <p:cNvPr id="177" name="Google Shape;177;p21"/>
          <p:cNvSpPr txBox="1"/>
          <p:nvPr/>
        </p:nvSpPr>
        <p:spPr>
          <a:xfrm>
            <a:off x="971550" y="4340572"/>
            <a:ext cx="4581525" cy="586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Government-backed schemes with a sovereign guarantee—extremely safe.</a:t>
            </a:r>
            <a:endParaRPr/>
          </a:p>
        </p:txBody>
      </p:sp>
      <p:sp>
        <p:nvSpPr>
          <p:cNvPr id="178" name="Google Shape;178;p21"/>
          <p:cNvSpPr txBox="1"/>
          <p:nvPr/>
        </p:nvSpPr>
        <p:spPr>
          <a:xfrm>
            <a:off x="6524386" y="3549997"/>
            <a:ext cx="4810601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50" u="none" cap="none" strike="noStrike">
                <a:solidFill>
                  <a:srgbClr val="2C5234"/>
                </a:solidFill>
                <a:latin typeface="Poppins"/>
                <a:ea typeface="Poppins"/>
                <a:cs typeface="Poppins"/>
                <a:sym typeface="Poppins"/>
              </a:rPr>
              <a:t>SIP (Mutual Funds)</a:t>
            </a:r>
            <a:endParaRPr/>
          </a:p>
        </p:txBody>
      </p:sp>
      <p:sp>
        <p:nvSpPr>
          <p:cNvPr id="179" name="Google Shape;179;p21"/>
          <p:cNvSpPr txBox="1"/>
          <p:nvPr/>
        </p:nvSpPr>
        <p:spPr>
          <a:xfrm>
            <a:off x="6638925" y="4340572"/>
            <a:ext cx="4581525" cy="586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Small, fixed amounts monthly into Mutual Funds to build wealth over time.</a:t>
            </a:r>
            <a:endParaRPr/>
          </a:p>
        </p:txBody>
      </p:sp>
      <p:pic>
        <p:nvPicPr>
          <p:cNvPr descr="image.png" id="180" name="Google Shape;180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976562" y="2740372"/>
            <a:ext cx="5715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1" name="Google Shape;181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7275" y="2740372"/>
            <a:ext cx="504825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1"/>
          <p:cNvSpPr txBox="1"/>
          <p:nvPr/>
        </p:nvSpPr>
        <p:spPr>
          <a:xfrm>
            <a:off x="762000" y="5715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2C5234"/>
                </a:solidFill>
                <a:latin typeface="Poppins"/>
                <a:ea typeface="Poppins"/>
                <a:cs typeface="Poppins"/>
                <a:sym typeface="Poppins"/>
              </a:rPr>
              <a:t>WHERE TO GROW YOUR MONEY SAFELY</a:t>
            </a:r>
            <a:endParaRPr/>
          </a:p>
        </p:txBody>
      </p:sp>
      <p:sp>
        <p:nvSpPr>
          <p:cNvPr id="183" name="Google Shape;183;p21"/>
          <p:cNvSpPr/>
          <p:nvPr/>
        </p:nvSpPr>
        <p:spPr>
          <a:xfrm>
            <a:off x="571500" y="571500"/>
            <a:ext cx="95250" cy="619125"/>
          </a:xfrm>
          <a:prstGeom prst="rect">
            <a:avLst/>
          </a:prstGeom>
          <a:solidFill>
            <a:srgbClr val="D8431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F5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88" name="Google Shape;18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9" name="Google Shape;189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1792149"/>
            <a:ext cx="3492549" cy="39946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0" name="Google Shape;190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49799" y="1792149"/>
            <a:ext cx="3492549" cy="39946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1" name="Google Shape;191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128099" y="1792149"/>
            <a:ext cx="3492549" cy="3994695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2"/>
          <p:cNvSpPr txBox="1"/>
          <p:nvPr/>
        </p:nvSpPr>
        <p:spPr>
          <a:xfrm>
            <a:off x="904238" y="3068499"/>
            <a:ext cx="2827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50" u="none" cap="none" strike="noStrike">
                <a:solidFill>
                  <a:srgbClr val="2C5234"/>
                </a:solidFill>
                <a:latin typeface="Poppins"/>
                <a:ea typeface="Poppins"/>
                <a:cs typeface="Poppins"/>
                <a:sym typeface="Poppins"/>
              </a:rPr>
              <a:t>Atal Pension Yojana</a:t>
            </a:r>
            <a:endParaRPr/>
          </a:p>
        </p:txBody>
      </p:sp>
      <p:sp>
        <p:nvSpPr>
          <p:cNvPr id="193" name="Google Shape;193;p22"/>
          <p:cNvSpPr txBox="1"/>
          <p:nvPr/>
        </p:nvSpPr>
        <p:spPr>
          <a:xfrm>
            <a:off x="971550" y="4297224"/>
            <a:ext cx="2692500" cy="9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Guaranteed monthly pension (Rs. 1000-5000) for workers in the unorganized sector.</a:t>
            </a:r>
            <a:endParaRPr/>
          </a:p>
        </p:txBody>
      </p:sp>
      <p:sp>
        <p:nvSpPr>
          <p:cNvPr id="194" name="Google Shape;194;p22"/>
          <p:cNvSpPr txBox="1"/>
          <p:nvPr/>
        </p:nvSpPr>
        <p:spPr>
          <a:xfrm>
            <a:off x="4682538" y="3068499"/>
            <a:ext cx="2827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50" u="none" cap="none" strike="noStrike">
                <a:solidFill>
                  <a:srgbClr val="2C5234"/>
                </a:solidFill>
                <a:latin typeface="Poppins"/>
                <a:ea typeface="Poppins"/>
                <a:cs typeface="Poppins"/>
                <a:sym typeface="Poppins"/>
              </a:rPr>
              <a:t>Sukanya Samriddhi</a:t>
            </a:r>
            <a:endParaRPr/>
          </a:p>
        </p:txBody>
      </p:sp>
      <p:sp>
        <p:nvSpPr>
          <p:cNvPr id="195" name="Google Shape;195;p22"/>
          <p:cNvSpPr txBox="1"/>
          <p:nvPr/>
        </p:nvSpPr>
        <p:spPr>
          <a:xfrm>
            <a:off x="4749849" y="4297224"/>
            <a:ext cx="2692500" cy="9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Special high-interest savings account for a girl child's education and marriage.</a:t>
            </a:r>
            <a:endParaRPr/>
          </a:p>
        </p:txBody>
      </p:sp>
      <p:sp>
        <p:nvSpPr>
          <p:cNvPr id="196" name="Google Shape;196;p22"/>
          <p:cNvSpPr txBox="1"/>
          <p:nvPr/>
        </p:nvSpPr>
        <p:spPr>
          <a:xfrm>
            <a:off x="8460837" y="3068499"/>
            <a:ext cx="2827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50" u="none" cap="none" strike="noStrike">
                <a:solidFill>
                  <a:srgbClr val="2C5234"/>
                </a:solidFill>
                <a:latin typeface="Poppins"/>
                <a:ea typeface="Poppins"/>
                <a:cs typeface="Poppins"/>
                <a:sym typeface="Poppins"/>
              </a:rPr>
              <a:t>Social Security (Ins.)</a:t>
            </a:r>
            <a:endParaRPr/>
          </a:p>
        </p:txBody>
      </p:sp>
      <p:sp>
        <p:nvSpPr>
          <p:cNvPr id="197" name="Google Shape;197;p22"/>
          <p:cNvSpPr txBox="1"/>
          <p:nvPr/>
        </p:nvSpPr>
        <p:spPr>
          <a:xfrm>
            <a:off x="8528149" y="4297224"/>
            <a:ext cx="2692500" cy="9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PMJJBY &amp; PMSBY:</a:t>
            </a:r>
            <a:r>
              <a:rPr b="0" i="0" lang="en-US" sz="165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 Life and accidental insurance for less than Rs. 500/year.</a:t>
            </a:r>
            <a:endParaRPr/>
          </a:p>
        </p:txBody>
      </p:sp>
      <p:pic>
        <p:nvPicPr>
          <p:cNvPr descr="image.png" id="198" name="Google Shape;198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960512" y="2258874"/>
            <a:ext cx="714375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9" name="Google Shape;199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915025" y="2258874"/>
            <a:ext cx="36195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0" name="Google Shape;200;p2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550449" y="2258874"/>
            <a:ext cx="6477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2"/>
          <p:cNvSpPr txBox="1"/>
          <p:nvPr/>
        </p:nvSpPr>
        <p:spPr>
          <a:xfrm>
            <a:off x="762000" y="839650"/>
            <a:ext cx="114015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2C5234"/>
                </a:solidFill>
                <a:latin typeface="Poppins"/>
                <a:ea typeface="Poppins"/>
                <a:cs typeface="Poppins"/>
                <a:sym typeface="Poppins"/>
              </a:rPr>
              <a:t>SAVINGS &amp; PENSION SCHEMES</a:t>
            </a:r>
            <a:endParaRPr/>
          </a:p>
        </p:txBody>
      </p:sp>
      <p:sp>
        <p:nvSpPr>
          <p:cNvPr id="202" name="Google Shape;202;p22"/>
          <p:cNvSpPr/>
          <p:nvPr/>
        </p:nvSpPr>
        <p:spPr>
          <a:xfrm>
            <a:off x="571500" y="839650"/>
            <a:ext cx="95400" cy="619200"/>
          </a:xfrm>
          <a:prstGeom prst="rect">
            <a:avLst/>
          </a:prstGeom>
          <a:solidFill>
            <a:srgbClr val="D8431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F5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07" name="Google Shape;20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8" name="Google Shape;208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4364235"/>
            <a:ext cx="11049000" cy="97155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3"/>
          <p:cNvSpPr txBox="1"/>
          <p:nvPr/>
        </p:nvSpPr>
        <p:spPr>
          <a:xfrm>
            <a:off x="575309" y="4630935"/>
            <a:ext cx="11041380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8575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50" u="none" cap="none" strike="noStrike">
                <a:solidFill>
                  <a:srgbClr val="D32F2F"/>
                </a:solidFill>
                <a:latin typeface="Poppins"/>
                <a:ea typeface="Poppins"/>
                <a:cs typeface="Poppins"/>
                <a:sym typeface="Poppins"/>
              </a:rPr>
              <a:t>THE GOLDEN RULE: Never share your PIN or OTP with anyone!</a:t>
            </a:r>
            <a:endParaRPr/>
          </a:p>
        </p:txBody>
      </p:sp>
      <p:sp>
        <p:nvSpPr>
          <p:cNvPr id="210" name="Google Shape;210;p23"/>
          <p:cNvSpPr txBox="1"/>
          <p:nvPr/>
        </p:nvSpPr>
        <p:spPr>
          <a:xfrm>
            <a:off x="1095375" y="2626965"/>
            <a:ext cx="10525125" cy="2933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Ponzi Schemes:</a:t>
            </a:r>
            <a:r>
              <a:rPr b="0" i="0" lang="en-US" sz="165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 Promises of overnight doubling or high returns for recruiting. They always collapse.</a:t>
            </a:r>
            <a:endParaRPr/>
          </a:p>
        </p:txBody>
      </p:sp>
      <p:sp>
        <p:nvSpPr>
          <p:cNvPr id="211" name="Google Shape;211;p23"/>
          <p:cNvSpPr txBox="1"/>
          <p:nvPr/>
        </p:nvSpPr>
        <p:spPr>
          <a:xfrm>
            <a:off x="1095375" y="3206055"/>
            <a:ext cx="10525125" cy="2933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Lottery Scams:</a:t>
            </a:r>
            <a:r>
              <a:rPr b="0" i="0" lang="en-US" sz="165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 Requests for a "tax fee" to claim a prize. Real contests never charge fees to collect winnings.</a:t>
            </a:r>
            <a:endParaRPr/>
          </a:p>
        </p:txBody>
      </p:sp>
      <p:sp>
        <p:nvSpPr>
          <p:cNvPr id="212" name="Google Shape;212;p23"/>
          <p:cNvSpPr txBox="1"/>
          <p:nvPr/>
        </p:nvSpPr>
        <p:spPr>
          <a:xfrm>
            <a:off x="1095375" y="3785145"/>
            <a:ext cx="10525125" cy="2933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Card Fraud:</a:t>
            </a:r>
            <a:r>
              <a:rPr b="0" i="0" lang="en-US" sz="165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 Sharing PINs or OTPs allows criminals to empty your account. Protect your secret codes.</a:t>
            </a:r>
            <a:endParaRPr/>
          </a:p>
        </p:txBody>
      </p:sp>
      <p:pic>
        <p:nvPicPr>
          <p:cNvPr descr="image.png" id="213" name="Google Shape;213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62100" y="4697610"/>
            <a:ext cx="285750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4" name="Google Shape;214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2622202"/>
            <a:ext cx="323850" cy="333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5" name="Google Shape;215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71500" y="3201292"/>
            <a:ext cx="361950" cy="333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6" name="Google Shape;216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1500" y="3780383"/>
            <a:ext cx="361950" cy="333375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3"/>
          <p:cNvSpPr txBox="1"/>
          <p:nvPr/>
        </p:nvSpPr>
        <p:spPr>
          <a:xfrm>
            <a:off x="762000" y="5715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2C5234"/>
                </a:solidFill>
                <a:latin typeface="Poppins"/>
                <a:ea typeface="Poppins"/>
                <a:cs typeface="Poppins"/>
                <a:sym typeface="Poppins"/>
              </a:rPr>
              <a:t>PROTECT YOUR HARVEST</a:t>
            </a:r>
            <a:endParaRPr/>
          </a:p>
        </p:txBody>
      </p:sp>
      <p:sp>
        <p:nvSpPr>
          <p:cNvPr id="218" name="Google Shape;218;p23"/>
          <p:cNvSpPr/>
          <p:nvPr/>
        </p:nvSpPr>
        <p:spPr>
          <a:xfrm>
            <a:off x="571500" y="571500"/>
            <a:ext cx="95250" cy="619125"/>
          </a:xfrm>
          <a:prstGeom prst="rect">
            <a:avLst/>
          </a:prstGeom>
          <a:solidFill>
            <a:srgbClr val="D8431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F5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23" name="Google Shape;22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4"/>
          <p:cNvSpPr txBox="1"/>
          <p:nvPr/>
        </p:nvSpPr>
        <p:spPr>
          <a:xfrm>
            <a:off x="571500" y="2415629"/>
            <a:ext cx="5238750" cy="586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You are not alone. Powerful Indian regulators protect your money and rights:</a:t>
            </a:r>
            <a:endParaRPr/>
          </a:p>
        </p:txBody>
      </p:sp>
      <p:sp>
        <p:nvSpPr>
          <p:cNvPr id="225" name="Google Shape;225;p24"/>
          <p:cNvSpPr txBox="1"/>
          <p:nvPr/>
        </p:nvSpPr>
        <p:spPr>
          <a:xfrm>
            <a:off x="306775" y="5937947"/>
            <a:ext cx="48198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These institutions exist to ensure fair play and hear your grievances if you are wronged.</a:t>
            </a:r>
            <a:endParaRPr/>
          </a:p>
        </p:txBody>
      </p:sp>
      <p:sp>
        <p:nvSpPr>
          <p:cNvPr id="226" name="Google Shape;226;p24"/>
          <p:cNvSpPr txBox="1"/>
          <p:nvPr/>
        </p:nvSpPr>
        <p:spPr>
          <a:xfrm>
            <a:off x="1095375" y="3288059"/>
            <a:ext cx="4714875" cy="2933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RBI:</a:t>
            </a:r>
            <a:r>
              <a:rPr b="0" i="0" lang="en-US" sz="165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 Protects your banking rights.</a:t>
            </a:r>
            <a:endParaRPr/>
          </a:p>
        </p:txBody>
      </p:sp>
      <p:sp>
        <p:nvSpPr>
          <p:cNvPr id="227" name="Google Shape;227;p24"/>
          <p:cNvSpPr txBox="1"/>
          <p:nvPr/>
        </p:nvSpPr>
        <p:spPr>
          <a:xfrm>
            <a:off x="1095375" y="3867150"/>
            <a:ext cx="4714875" cy="2933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SEBI:</a:t>
            </a:r>
            <a:r>
              <a:rPr b="0" i="0" lang="en-US" sz="165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 Protects your investments.</a:t>
            </a:r>
            <a:endParaRPr/>
          </a:p>
        </p:txBody>
      </p:sp>
      <p:sp>
        <p:nvSpPr>
          <p:cNvPr id="228" name="Google Shape;228;p24"/>
          <p:cNvSpPr txBox="1"/>
          <p:nvPr/>
        </p:nvSpPr>
        <p:spPr>
          <a:xfrm>
            <a:off x="1095375" y="4446240"/>
            <a:ext cx="4714875" cy="2933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IRDAI:</a:t>
            </a:r>
            <a:r>
              <a:rPr b="0" i="0" lang="en-US" sz="165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 Regulates your insurance.</a:t>
            </a:r>
            <a:endParaRPr/>
          </a:p>
        </p:txBody>
      </p:sp>
      <p:sp>
        <p:nvSpPr>
          <p:cNvPr id="229" name="Google Shape;229;p24"/>
          <p:cNvSpPr txBox="1"/>
          <p:nvPr/>
        </p:nvSpPr>
        <p:spPr>
          <a:xfrm>
            <a:off x="1095375" y="5025330"/>
            <a:ext cx="4714875" cy="2933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PFRDA:</a:t>
            </a:r>
            <a:r>
              <a:rPr b="0" i="0" lang="en-US" sz="165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 Secures your pension funds.</a:t>
            </a:r>
            <a:endParaRPr/>
          </a:p>
        </p:txBody>
      </p:sp>
      <p:sp>
        <p:nvSpPr>
          <p:cNvPr id="230" name="Google Shape;230;p24"/>
          <p:cNvSpPr txBox="1"/>
          <p:nvPr/>
        </p:nvSpPr>
        <p:spPr>
          <a:xfrm>
            <a:off x="762000" y="5715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2C5234"/>
                </a:solidFill>
                <a:latin typeface="Poppins"/>
                <a:ea typeface="Poppins"/>
                <a:cs typeface="Poppins"/>
                <a:sym typeface="Poppins"/>
              </a:rPr>
              <a:t>YOUR SUPPORT SYSTEM</a:t>
            </a:r>
            <a:endParaRPr/>
          </a:p>
        </p:txBody>
      </p:sp>
      <p:sp>
        <p:nvSpPr>
          <p:cNvPr id="231" name="Google Shape;231;p24"/>
          <p:cNvSpPr/>
          <p:nvPr/>
        </p:nvSpPr>
        <p:spPr>
          <a:xfrm>
            <a:off x="571500" y="571500"/>
            <a:ext cx="95250" cy="619125"/>
          </a:xfrm>
          <a:prstGeom prst="rect">
            <a:avLst/>
          </a:prstGeom>
          <a:solidFill>
            <a:srgbClr val="D8431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2" name="Google Shape;232;p24" title="irdai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87275" y="4758795"/>
            <a:ext cx="3737327" cy="2014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4" title="1755869529159_blob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87275" y="2320045"/>
            <a:ext cx="3737326" cy="1902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4" title="rbi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87275" y="122200"/>
            <a:ext cx="3737324" cy="2102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4" title="PFRDATextLogo (1)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96000" y="4208297"/>
            <a:ext cx="6096000" cy="78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F5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40" name="Google Shape;24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5"/>
          <p:cNvSpPr txBox="1"/>
          <p:nvPr/>
        </p:nvSpPr>
        <p:spPr>
          <a:xfrm>
            <a:off x="295200" y="1438427"/>
            <a:ext cx="11601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2C5234"/>
                </a:solidFill>
                <a:latin typeface="Poppins"/>
                <a:ea typeface="Poppins"/>
                <a:cs typeface="Poppins"/>
                <a:sym typeface="Poppins"/>
              </a:rPr>
              <a:t>An Empowered Community</a:t>
            </a:r>
            <a:endParaRPr/>
          </a:p>
        </p:txBody>
      </p:sp>
      <p:sp>
        <p:nvSpPr>
          <p:cNvPr id="242" name="Google Shape;242;p25"/>
          <p:cNvSpPr txBox="1"/>
          <p:nvPr/>
        </p:nvSpPr>
        <p:spPr>
          <a:xfrm>
            <a:off x="1809750" y="2568634"/>
            <a:ext cx="8572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84315"/>
                </a:solidFill>
                <a:latin typeface="Lato"/>
                <a:ea typeface="Lato"/>
                <a:cs typeface="Lato"/>
                <a:sym typeface="Lato"/>
              </a:rPr>
              <a:t>Uplifting ourselves and our entire Self-Help Group.</a:t>
            </a:r>
            <a:endParaRPr/>
          </a:p>
        </p:txBody>
      </p:sp>
      <p:sp>
        <p:nvSpPr>
          <p:cNvPr id="243" name="Google Shape;243;p25"/>
          <p:cNvSpPr txBox="1"/>
          <p:nvPr/>
        </p:nvSpPr>
        <p:spPr>
          <a:xfrm>
            <a:off x="295200" y="3174895"/>
            <a:ext cx="110490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5D4037"/>
                </a:solidFill>
                <a:latin typeface="Lato"/>
                <a:ea typeface="Lato"/>
                <a:cs typeface="Lato"/>
                <a:sym typeface="Lato"/>
              </a:rPr>
              <a:t>Let's make our hard work work for us!</a:t>
            </a:r>
            <a:endParaRPr/>
          </a:p>
        </p:txBody>
      </p:sp>
      <p:pic>
        <p:nvPicPr>
          <p:cNvPr id="244" name="Google Shape;244;p25" title="Logos-0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2265409" cy="104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5" title="Swachh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43200" y="-5"/>
            <a:ext cx="2548809" cy="1047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